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310" r:id="rId3"/>
    <p:sldId id="315" r:id="rId4"/>
    <p:sldId id="320" r:id="rId5"/>
    <p:sldId id="336" r:id="rId6"/>
    <p:sldId id="322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>
        <p:scale>
          <a:sx n="72" d="100"/>
          <a:sy n="72" d="100"/>
        </p:scale>
        <p:origin x="618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Rate Apportionment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 Rate Apportionment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Dollar by Function             (excluding OMPF)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Tax Dollar by Function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DC-483E-B34F-C2C5B74636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DC-483E-B34F-C2C5B74636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DC-483E-B34F-C2C5B74636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DC-483E-B34F-C2C5B74636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0DC-483E-B34F-C2C5B74636C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0DC-483E-B34F-C2C5B74636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General Government</c:v>
                </c:pt>
                <c:pt idx="1">
                  <c:v>Protection Services</c:v>
                </c:pt>
                <c:pt idx="2">
                  <c:v>Transportation Services</c:v>
                </c:pt>
                <c:pt idx="3">
                  <c:v>Environmental Serivces</c:v>
                </c:pt>
                <c:pt idx="4">
                  <c:v>Recreation Services</c:v>
                </c:pt>
                <c:pt idx="5">
                  <c:v>Planning Services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0.06</c:v>
                </c:pt>
                <c:pt idx="1">
                  <c:v>0.24640000000000001</c:v>
                </c:pt>
                <c:pt idx="2">
                  <c:v>0.46200000000000002</c:v>
                </c:pt>
                <c:pt idx="3">
                  <c:v>5.1400000000000001E-2</c:v>
                </c:pt>
                <c:pt idx="4">
                  <c:v>0.13109999999999999</c:v>
                </c:pt>
                <c:pt idx="5">
                  <c:v>3.9100000000000003E-2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DC-483E-B34F-C2C5B7463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Revenue Sources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 Sources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F6-4DA8-B441-4656163443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F6-4DA8-B441-4656163443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F6-4DA8-B441-4656163443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9F6-4DA8-B441-4656163443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9F6-4DA8-B441-4656163443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Taxation &amp; Special Charges</c:v>
                </c:pt>
                <c:pt idx="1">
                  <c:v>Grants</c:v>
                </c:pt>
                <c:pt idx="2">
                  <c:v>Loan Proceeds</c:v>
                </c:pt>
                <c:pt idx="3">
                  <c:v>Transfers from Reserves</c:v>
                </c:pt>
                <c:pt idx="4">
                  <c:v>User Charges</c:v>
                </c:pt>
                <c:pt idx="5">
                  <c:v>Miscellaneous Revenues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0.30249999999999999</c:v>
                </c:pt>
                <c:pt idx="1">
                  <c:v>0.38679999999999998</c:v>
                </c:pt>
                <c:pt idx="2">
                  <c:v>7.2800000000000004E-2</c:v>
                </c:pt>
                <c:pt idx="3">
                  <c:v>0.12039999999999999</c:v>
                </c:pt>
                <c:pt idx="4">
                  <c:v>9.2499999999999999E-2</c:v>
                </c:pt>
                <c:pt idx="5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2-49F1-A6B4-0D7F7FD4A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Operating Expense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Expense Summary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79-43B1-B3EF-52DCD8AE80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79-43B1-B3EF-52DCD8AE80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79-43B1-B3EF-52DCD8AE80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79-43B1-B3EF-52DCD8AE80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379-43B1-B3EF-52DCD8AE80F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379-43B1-B3EF-52DCD8AE80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General Government</c:v>
                </c:pt>
                <c:pt idx="1">
                  <c:v>Protection Services</c:v>
                </c:pt>
                <c:pt idx="2">
                  <c:v>Transportation Services</c:v>
                </c:pt>
                <c:pt idx="3">
                  <c:v>Environmental Services</c:v>
                </c:pt>
                <c:pt idx="4">
                  <c:v>Recreation &amp; Cultural Services</c:v>
                </c:pt>
                <c:pt idx="5">
                  <c:v>Planning &amp; Development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0.15060000000000001</c:v>
                </c:pt>
                <c:pt idx="1">
                  <c:v>0.192</c:v>
                </c:pt>
                <c:pt idx="2">
                  <c:v>0.33119999999999999</c:v>
                </c:pt>
                <c:pt idx="3">
                  <c:v>0.17960000000000001</c:v>
                </c:pt>
                <c:pt idx="4">
                  <c:v>0.1144</c:v>
                </c:pt>
                <c:pt idx="5">
                  <c:v>3.2199999999999999E-2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0-42B3-89BD-3A161221B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Capital Expense Needs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Capital Expense Needs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AE-4CBE-8411-1CD4805AF5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AE-4CBE-8411-1CD4805AF5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AE-4CBE-8411-1CD4805AF5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AE-4CBE-8411-1CD4805AF5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AE-4CBE-8411-1CD4805AF5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CAE-4CBE-8411-1CD4805AF5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General Government</c:v>
                </c:pt>
                <c:pt idx="1">
                  <c:v>Protection Services</c:v>
                </c:pt>
                <c:pt idx="2">
                  <c:v>Transportation Services</c:v>
                </c:pt>
                <c:pt idx="3">
                  <c:v>Environmental Services</c:v>
                </c:pt>
                <c:pt idx="4">
                  <c:v>Recreation &amp; Cultural Services</c:v>
                </c:pt>
                <c:pt idx="5">
                  <c:v>Planning &amp; Development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2.4199999999999999E-2</c:v>
                </c:pt>
                <c:pt idx="1">
                  <c:v>1.7899999999999999E-2</c:v>
                </c:pt>
                <c:pt idx="2">
                  <c:v>0.25800000000000001</c:v>
                </c:pt>
                <c:pt idx="3">
                  <c:v>0.56669999999999998</c:v>
                </c:pt>
                <c:pt idx="4">
                  <c:v>0.13250000000000001</c:v>
                </c:pt>
                <c:pt idx="5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E-4311-B070-CE3C179B669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1/20/2021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1/20/2021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2021 Budget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Municipality of Tweed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4F50-6134-426F-AA97-53AA2CA4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Budget Summary,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9496-35A8-4674-A50B-163A8F6F2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Recreation and Cultural Services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(Parks, 4 Community Centres and Beautification Committees, Arena, Splashpad, Library, Pool and Youth Centre)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Revenues - $890,484.00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Operating Expenses - $983,872.00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Expenses - $740,112.00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Planning and Development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(Community Development, Tile Drainage, Rezoning, and Minor Variance)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Revenues - $31,794.00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Operating Expenses - $276,650.00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Expenses - $4,000.00</a:t>
            </a:r>
          </a:p>
        </p:txBody>
      </p:sp>
    </p:spTree>
    <p:extLst>
      <p:ext uri="{BB962C8B-B14F-4D97-AF65-F5344CB8AC3E}">
        <p14:creationId xmlns:p14="http://schemas.microsoft.com/office/powerpoint/2010/main" val="40562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1C9953-B261-4FCD-BA66-4E548BB0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Revenue Sources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1DB0D3C-D5DF-4958-BFE2-ACCF96DC9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459976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4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DF13-D0AB-4A68-AD5F-C1FC2E4A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Operating Expense Summary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52B9FE5-C5DA-4152-A717-A8DF39FAD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578155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52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63B3-ED7A-446F-8229-94471E7B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32B0-E908-485F-BCA6-17E56888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Some of the projects are as follows: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Lagoon Expansion - $3,100,000.00 (funded by grants and debt)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Napanee Road Reconstruction - $660,150.00 (funded by gas tax, 4 year loan from bag tag reserve fund and taxes)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Kiwanis Playground - $386,000.00 (funded by grants and donations)</a:t>
            </a:r>
          </a:p>
          <a:p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Greatrix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Bridge Replacement - $300,000.00 (funded by reserves, 4 year loan from bag tag reserve fund and taxes)</a:t>
            </a:r>
          </a:p>
        </p:txBody>
      </p:sp>
    </p:spTree>
    <p:extLst>
      <p:ext uri="{BB962C8B-B14F-4D97-AF65-F5344CB8AC3E}">
        <p14:creationId xmlns:p14="http://schemas.microsoft.com/office/powerpoint/2010/main" val="25802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63B3-ED7A-446F-8229-94471E7B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projects,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32B0-E908-485F-BCA6-17E56888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Resurfacing Roads (Actinolite roads, Gallagher Road, Old Troy Road,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Declair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Road) - $225,000.00 (funded by 4 year loan from bag tag reserve fund and taxes)</a:t>
            </a:r>
          </a:p>
          <a:p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Marlbank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Road Guardrails - $200,821.00 (funded by gas tax, grants, and reserves)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Arena Condenser Replacement - $122,112.00 (funded by reserves and taxes)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Arena Accessibility Upgrades - $85,000.00 (funded by grants)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Firehall Addition - $80,000.00 (funded by reserves and taxes)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Administration Building Roof Replacement - $50,000.00 (funded by reserves and taxes)</a:t>
            </a:r>
          </a:p>
        </p:txBody>
      </p:sp>
    </p:spTree>
    <p:extLst>
      <p:ext uri="{BB962C8B-B14F-4D97-AF65-F5344CB8AC3E}">
        <p14:creationId xmlns:p14="http://schemas.microsoft.com/office/powerpoint/2010/main" val="249904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F986-F2DA-452A-91B1-0E23E4FB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Expense Needs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D60344-DED6-418E-B89D-8F1B004D0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854728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6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8177-04BA-4446-8309-4EFE6B3A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Reserves and Reserve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CAEC0-DA9E-4AB2-86B0-324ACD501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Reserves – 2021 beginning balance -       $  3,717,860.98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Transfers to                         $  1,063,522.00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Transfers from                     </a:t>
            </a:r>
            <a:r>
              <a:rPr lang="en-CA" u="sng" dirty="0">
                <a:latin typeface="Arial" panose="020B0604020202020204" pitchFamily="34" charset="0"/>
                <a:cs typeface="Arial" panose="020B0604020202020204" pitchFamily="34" charset="0"/>
              </a:rPr>
              <a:t>$(1,060,599.94)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Projected ending -               $  3,720,783.04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Reserve Funds – 2021 beginning -            $1,590,310.09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Transfers to                         $    219,000.00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Transfers from                     </a:t>
            </a:r>
            <a:r>
              <a:rPr lang="en-CA" u="sng" dirty="0">
                <a:latin typeface="Arial" panose="020B0604020202020204" pitchFamily="34" charset="0"/>
                <a:cs typeface="Arial" panose="020B0604020202020204" pitchFamily="34" charset="0"/>
              </a:rPr>
              <a:t>$  (647,834.00)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Projected ending -               $1,161,476.09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Obligatory Res. Funds – 2021 beg. -         $    89,549.08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Transfers to                         $  379,800.00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Transfers from                     </a:t>
            </a:r>
            <a:r>
              <a:rPr lang="en-CA" u="sng" dirty="0">
                <a:latin typeface="Arial" panose="020B0604020202020204" pitchFamily="34" charset="0"/>
                <a:cs typeface="Arial" panose="020B0604020202020204" pitchFamily="34" charset="0"/>
              </a:rPr>
              <a:t>$( 419,000.00)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Projected ending -               $    50,349.08</a:t>
            </a:r>
          </a:p>
        </p:txBody>
      </p:sp>
    </p:spTree>
    <p:extLst>
      <p:ext uri="{BB962C8B-B14F-4D97-AF65-F5344CB8AC3E}">
        <p14:creationId xmlns:p14="http://schemas.microsoft.com/office/powerpoint/2010/main" val="41761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58E6-A41A-425D-9FB0-0AD518E02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DBB6F-6D18-4900-B2DC-7F25C79E6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 Summary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Capital projects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Reserves and Reserve Funds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Assessments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0" y="2743201"/>
            <a:ext cx="4860033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2021 Assessment increase 0.5%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2020 - $694,845,709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2021 - $698,481,009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 $3,635,300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F661-2273-4A6C-A4AD-8763290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Municipal Tax Levy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66C39-96DC-4872-8D7F-5CD0B6A2D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9774207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2021 Total Municipal Tax Levy - $4,227,851.06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2020 Total Municipal Tax Levy - $4,145,670.92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Increase of $82,180.14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Approximate impact per household for the municipal portion only, with property assessment of $250,000 in 2020, would be about $33.21 for the year.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52DA94-543C-4D0E-9052-5955C0F81D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4657900"/>
              </p:ext>
            </p:extLst>
          </p:nvPr>
        </p:nvGraphicFramePr>
        <p:xfrm>
          <a:off x="62293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4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F661-2273-4A6C-A4AD-8763290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Municipal Tax Levy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66C39-96DC-4872-8D7F-5CD0B6A2D4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each $100 collected in Municipal Taxes: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($49.68)	OMPF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8.04	Administration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0.30	Asset Management Plan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$ 10.30	Fire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$ 25.60	Police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0.28	Animal Control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0.01	Livestock Valuation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0.72	By-Law Enforcement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1.64	Conservation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$ 69.47	Roads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5.66	Waste Disposal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2.07	Recycling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7.73	Parks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0.93	Community Centres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4.35	Arena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0.07	Splashpad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3.68	Library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2.94	Pool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0.02	Youth Centre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5.95	Community Development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$(  0.11)	Rezoning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$   0.04	Minor Variance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52DA94-543C-4D0E-9052-5955C0F81D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5594389"/>
              </p:ext>
            </p:extLst>
          </p:nvPr>
        </p:nvGraphicFramePr>
        <p:xfrm>
          <a:off x="62293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FFC7A7A1-2676-4E21-8F4C-F08DA12622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352310"/>
              </p:ext>
            </p:extLst>
          </p:nvPr>
        </p:nvGraphicFramePr>
        <p:xfrm>
          <a:off x="5374332" y="1905000"/>
          <a:ext cx="5282556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20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ADE2-9F8C-4622-8754-4C178E13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Special Charges on Tax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A78A-0D75-46B8-A349-1D7B42490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8910111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Streetlights and Curbside Waste Collection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Municipality recovers the cost for providing these services by charging a separate rate on the tax bill to those properties receiving these services.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expense for streetlights include hydro and maintenance costs.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These rates will be established when the final tax rate by-law is passed.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2D8A8-3B0A-4E7E-8343-7A412B610B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A8662C-70A1-4E8A-86A0-146413D5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Water and Sewer Rates – 0.5% increase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8CB931-6F9C-4ED8-8A4C-FC4DB975A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Water – minimum 3 month charge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01F499-A71C-4B1D-9859-884649D60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 – $93.59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2 - $187.17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3 - $280.77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4 - $655.11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5 - $374.35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6 - $748.70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7 - $842.29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8 - $1,029.46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9 - $1,497.40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10 - $1,684.58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11 - $1,871.75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12 - $561.52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14 - $2,994.80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per cubic meter over base $1.297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AEC31C-57CA-4B08-8995-4127A60F8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Sewer – Minimum 3 Month Charge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0C72BE-1130-4557-9C4F-A61DF5BCE6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1 - $103.20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2 - $206.40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3 - $309.60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4 - $722.40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5 - $412.80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6 - $825.60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7 - $928.80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8 - $1,135.20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9 - $1,651.20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10 - $1,857.60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11 - $2,064.00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12 - $619.20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13 – flat rate $104.22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14 - $3,302.40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per cubic meter over base $1.429</a:t>
            </a:r>
          </a:p>
        </p:txBody>
      </p:sp>
    </p:spTree>
    <p:extLst>
      <p:ext uri="{BB962C8B-B14F-4D97-AF65-F5344CB8AC3E}">
        <p14:creationId xmlns:p14="http://schemas.microsoft.com/office/powerpoint/2010/main" val="27213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4F50-6134-426F-AA97-53AA2CA4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Budget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9496-35A8-4674-A50B-163A8F6F2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General Government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(Administration and Asset Management Plan)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Revenues - $3,179,000.00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Operating Expenses - $1,295,805.00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Expenses - $135,050.00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Protection Services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(Fire, Police, Animal Control, Livestock Valuation, By-Law Enforcement and Conservation)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Revenues - $121,841.94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Operating Expenses - $1,651,582.00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Expenses - $100,000.00</a:t>
            </a:r>
          </a:p>
        </p:txBody>
      </p:sp>
    </p:spTree>
    <p:extLst>
      <p:ext uri="{BB962C8B-B14F-4D97-AF65-F5344CB8AC3E}">
        <p14:creationId xmlns:p14="http://schemas.microsoft.com/office/powerpoint/2010/main" val="24372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4F50-6134-426F-AA97-53AA2CA4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Budget Summary,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9496-35A8-4674-A50B-163A8F6F2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Transportation Services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(Roads, Streetlights, and Aggregate)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Revenues - $1,352,995.00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Operating Expenses - $2,849,176.00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Expenses - $1,440,971.00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Environmental Services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(Sewer, Water, Garbage Collection, Waste Disposal, and Recycling)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Revenues - $4,383,869.00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Operating Expenses - $1,544,785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Expenses - $3,165,832.00</a:t>
            </a:r>
          </a:p>
        </p:txBody>
      </p:sp>
    </p:spTree>
    <p:extLst>
      <p:ext uri="{BB962C8B-B14F-4D97-AF65-F5344CB8AC3E}">
        <p14:creationId xmlns:p14="http://schemas.microsoft.com/office/powerpoint/2010/main" val="3796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435</TotalTime>
  <Words>970</Words>
  <Application>Microsoft Office PowerPoint</Application>
  <PresentationFormat>Custom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Digital Blue Tunnel 16x9</vt:lpstr>
      <vt:lpstr>2021 Budget</vt:lpstr>
      <vt:lpstr>Agenda</vt:lpstr>
      <vt:lpstr>Taxation</vt:lpstr>
      <vt:lpstr>Municipal Tax Levy</vt:lpstr>
      <vt:lpstr>Municipal Tax Levy</vt:lpstr>
      <vt:lpstr>Special Charges on Tax Bill</vt:lpstr>
      <vt:lpstr>Water and Sewer Rates – 0.5% increase</vt:lpstr>
      <vt:lpstr>Budget Summary</vt:lpstr>
      <vt:lpstr>Budget Summary, continued</vt:lpstr>
      <vt:lpstr>Budget Summary, continued</vt:lpstr>
      <vt:lpstr>Revenue Sources</vt:lpstr>
      <vt:lpstr>Operating Expense Summary</vt:lpstr>
      <vt:lpstr>Capital projects</vt:lpstr>
      <vt:lpstr>Capital projects, continued</vt:lpstr>
      <vt:lpstr>Capital Expense Needs</vt:lpstr>
      <vt:lpstr>Reserves and Reserve Funds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Budget</dc:title>
  <dc:creator>Gloria</dc:creator>
  <cp:lastModifiedBy>Gloria Raybone</cp:lastModifiedBy>
  <cp:revision>18</cp:revision>
  <dcterms:created xsi:type="dcterms:W3CDTF">2020-03-13T14:48:25Z</dcterms:created>
  <dcterms:modified xsi:type="dcterms:W3CDTF">2021-01-20T15:45:22Z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